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sldIdLst>
    <p:sldId id="273" r:id="rId2"/>
    <p:sldId id="274" r:id="rId3"/>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0000"/>
    <a:srgbClr val="FFFFFF"/>
    <a:srgbClr val="F2DCDB"/>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86" d="100"/>
          <a:sy n="86" d="100"/>
        </p:scale>
        <p:origin x="528" y="84"/>
      </p:cViewPr>
      <p:guideLst>
        <p:guide orient="horz"/>
        <p:guide pos="312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4361FFFD-F7C0-419A-97A4-062AD50037E5}" type="datetimeFigureOut">
              <a:rPr kumimoji="1" lang="ja-JP" altLang="en-US" smtClean="0"/>
              <a:t>2022/7/6</a:t>
            </a:fld>
            <a:endParaRPr kumimoji="1" lang="ja-JP" altLang="en-US"/>
          </a:p>
        </p:txBody>
      </p:sp>
      <p:sp>
        <p:nvSpPr>
          <p:cNvPr id="4" name="スライド イメージ プレースホルダー 3"/>
          <p:cNvSpPr>
            <a:spLocks noGrp="1" noRot="1" noChangeAspect="1"/>
          </p:cNvSpPr>
          <p:nvPr>
            <p:ph type="sldImg" idx="2"/>
          </p:nvPr>
        </p:nvSpPr>
        <p:spPr>
          <a:xfrm>
            <a:off x="712788" y="746125"/>
            <a:ext cx="5381625"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1" y="4721186"/>
            <a:ext cx="5445760" cy="447270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6967"/>
          </a:xfrm>
          <a:prstGeom prst="rect">
            <a:avLst/>
          </a:prstGeom>
        </p:spPr>
        <p:txBody>
          <a:bodyPr vert="horz" lIns="91440" tIns="45720" rIns="91440" bIns="45720" rtlCol="0" anchor="b"/>
          <a:lstStyle>
            <a:lvl1pPr algn="r">
              <a:defRPr sz="1200"/>
            </a:lvl1pPr>
          </a:lstStyle>
          <a:p>
            <a:fld id="{159A9E94-3938-486D-914B-220B18332377}" type="slidenum">
              <a:rPr kumimoji="1" lang="ja-JP" altLang="en-US" smtClean="0"/>
              <a:t>‹#›</a:t>
            </a:fld>
            <a:endParaRPr kumimoji="1" lang="ja-JP" altLang="en-US"/>
          </a:p>
        </p:txBody>
      </p:sp>
    </p:spTree>
    <p:extLst>
      <p:ext uri="{BB962C8B-B14F-4D97-AF65-F5344CB8AC3E}">
        <p14:creationId xmlns:p14="http://schemas.microsoft.com/office/powerpoint/2010/main" val="267853046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4BA99927-18F2-4792-A42C-9D4E1D4F87BB}" type="datetimeFigureOut">
              <a:rPr kumimoji="1" lang="ja-JP" altLang="en-US" smtClean="0"/>
              <a:t>2022/7/6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AD1ECF7-ACC3-48D4-BEB0-908F99DC9F5C}" type="slidenum">
              <a:rPr kumimoji="1" lang="ja-JP" altLang="en-US" smtClean="0"/>
              <a:t>‹#›</a:t>
            </a:fld>
            <a:endParaRPr kumimoji="1" lang="ja-JP" altLang="en-US"/>
          </a:p>
        </p:txBody>
      </p:sp>
    </p:spTree>
    <p:extLst>
      <p:ext uri="{BB962C8B-B14F-4D97-AF65-F5344CB8AC3E}">
        <p14:creationId xmlns:p14="http://schemas.microsoft.com/office/powerpoint/2010/main" val="40495954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BA99927-18F2-4792-A42C-9D4E1D4F87BB}" type="datetimeFigureOut">
              <a:rPr kumimoji="1" lang="ja-JP" altLang="en-US" smtClean="0"/>
              <a:t>2022/7/6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AD1ECF7-ACC3-48D4-BEB0-908F99DC9F5C}" type="slidenum">
              <a:rPr kumimoji="1" lang="ja-JP" altLang="en-US" smtClean="0"/>
              <a:t>‹#›</a:t>
            </a:fld>
            <a:endParaRPr kumimoji="1" lang="ja-JP" altLang="en-US"/>
          </a:p>
        </p:txBody>
      </p:sp>
    </p:spTree>
    <p:extLst>
      <p:ext uri="{BB962C8B-B14F-4D97-AF65-F5344CB8AC3E}">
        <p14:creationId xmlns:p14="http://schemas.microsoft.com/office/powerpoint/2010/main" val="1047412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780337" y="274639"/>
            <a:ext cx="2414588"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536575" y="274639"/>
            <a:ext cx="7078663"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BA99927-18F2-4792-A42C-9D4E1D4F87BB}" type="datetimeFigureOut">
              <a:rPr kumimoji="1" lang="ja-JP" altLang="en-US" smtClean="0"/>
              <a:t>2022/7/6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AD1ECF7-ACC3-48D4-BEB0-908F99DC9F5C}" type="slidenum">
              <a:rPr kumimoji="1" lang="ja-JP" altLang="en-US" smtClean="0"/>
              <a:t>‹#›</a:t>
            </a:fld>
            <a:endParaRPr kumimoji="1" lang="ja-JP" altLang="en-US"/>
          </a:p>
        </p:txBody>
      </p:sp>
    </p:spTree>
    <p:extLst>
      <p:ext uri="{BB962C8B-B14F-4D97-AF65-F5344CB8AC3E}">
        <p14:creationId xmlns:p14="http://schemas.microsoft.com/office/powerpoint/2010/main" val="26384733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30207929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BA99927-18F2-4792-A42C-9D4E1D4F87BB}" type="datetimeFigureOut">
              <a:rPr kumimoji="1" lang="ja-JP" altLang="en-US" smtClean="0"/>
              <a:t>2022/7/6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AD1ECF7-ACC3-48D4-BEB0-908F99DC9F5C}" type="slidenum">
              <a:rPr kumimoji="1" lang="ja-JP" altLang="en-US" smtClean="0"/>
              <a:t>‹#›</a:t>
            </a:fld>
            <a:endParaRPr kumimoji="1" lang="ja-JP" altLang="en-US"/>
          </a:p>
        </p:txBody>
      </p:sp>
    </p:spTree>
    <p:extLst>
      <p:ext uri="{BB962C8B-B14F-4D97-AF65-F5344CB8AC3E}">
        <p14:creationId xmlns:p14="http://schemas.microsoft.com/office/powerpoint/2010/main" val="14930849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BA99927-18F2-4792-A42C-9D4E1D4F87BB}" type="datetimeFigureOut">
              <a:rPr kumimoji="1" lang="ja-JP" altLang="en-US" smtClean="0"/>
              <a:t>2022/7/6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AD1ECF7-ACC3-48D4-BEB0-908F99DC9F5C}" type="slidenum">
              <a:rPr kumimoji="1" lang="ja-JP" altLang="en-US" smtClean="0"/>
              <a:t>‹#›</a:t>
            </a:fld>
            <a:endParaRPr kumimoji="1" lang="ja-JP" altLang="en-US"/>
          </a:p>
        </p:txBody>
      </p:sp>
    </p:spTree>
    <p:extLst>
      <p:ext uri="{BB962C8B-B14F-4D97-AF65-F5344CB8AC3E}">
        <p14:creationId xmlns:p14="http://schemas.microsoft.com/office/powerpoint/2010/main" val="10635485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4BA99927-18F2-4792-A42C-9D4E1D4F87BB}" type="datetimeFigureOut">
              <a:rPr kumimoji="1" lang="ja-JP" altLang="en-US" smtClean="0"/>
              <a:t>2022/7/6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AD1ECF7-ACC3-48D4-BEB0-908F99DC9F5C}" type="slidenum">
              <a:rPr kumimoji="1" lang="ja-JP" altLang="en-US" smtClean="0"/>
              <a:t>‹#›</a:t>
            </a:fld>
            <a:endParaRPr kumimoji="1" lang="ja-JP" altLang="en-US"/>
          </a:p>
        </p:txBody>
      </p:sp>
    </p:spTree>
    <p:extLst>
      <p:ext uri="{BB962C8B-B14F-4D97-AF65-F5344CB8AC3E}">
        <p14:creationId xmlns:p14="http://schemas.microsoft.com/office/powerpoint/2010/main" val="4232644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4BA99927-18F2-4792-A42C-9D4E1D4F87BB}" type="datetimeFigureOut">
              <a:rPr kumimoji="1" lang="ja-JP" altLang="en-US" smtClean="0"/>
              <a:t>2022/7/6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BAD1ECF7-ACC3-48D4-BEB0-908F99DC9F5C}" type="slidenum">
              <a:rPr kumimoji="1" lang="ja-JP" altLang="en-US" smtClean="0"/>
              <a:t>‹#›</a:t>
            </a:fld>
            <a:endParaRPr kumimoji="1" lang="ja-JP" altLang="en-US"/>
          </a:p>
        </p:txBody>
      </p:sp>
    </p:spTree>
    <p:extLst>
      <p:ext uri="{BB962C8B-B14F-4D97-AF65-F5344CB8AC3E}">
        <p14:creationId xmlns:p14="http://schemas.microsoft.com/office/powerpoint/2010/main" val="23436610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BA99927-18F2-4792-A42C-9D4E1D4F87BB}" type="datetimeFigureOut">
              <a:rPr kumimoji="1" lang="ja-JP" altLang="en-US" smtClean="0"/>
              <a:t>2022/7/6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AD1ECF7-ACC3-48D4-BEB0-908F99DC9F5C}" type="slidenum">
              <a:rPr kumimoji="1" lang="ja-JP" altLang="en-US" smtClean="0"/>
              <a:t>‹#›</a:t>
            </a:fld>
            <a:endParaRPr kumimoji="1" lang="ja-JP" altLang="en-US"/>
          </a:p>
        </p:txBody>
      </p:sp>
    </p:spTree>
    <p:extLst>
      <p:ext uri="{BB962C8B-B14F-4D97-AF65-F5344CB8AC3E}">
        <p14:creationId xmlns:p14="http://schemas.microsoft.com/office/powerpoint/2010/main" val="6204004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BA99927-18F2-4792-A42C-9D4E1D4F87BB}" type="datetimeFigureOut">
              <a:rPr kumimoji="1" lang="ja-JP" altLang="en-US" smtClean="0"/>
              <a:t>2022/7/6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AD1ECF7-ACC3-48D4-BEB0-908F99DC9F5C}" type="slidenum">
              <a:rPr kumimoji="1" lang="ja-JP" altLang="en-US" smtClean="0"/>
              <a:t>‹#›</a:t>
            </a:fld>
            <a:endParaRPr kumimoji="1" lang="ja-JP" altLang="en-US"/>
          </a:p>
        </p:txBody>
      </p:sp>
    </p:spTree>
    <p:extLst>
      <p:ext uri="{BB962C8B-B14F-4D97-AF65-F5344CB8AC3E}">
        <p14:creationId xmlns:p14="http://schemas.microsoft.com/office/powerpoint/2010/main" val="21287693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BA99927-18F2-4792-A42C-9D4E1D4F87BB}" type="datetimeFigureOut">
              <a:rPr kumimoji="1" lang="ja-JP" altLang="en-US" smtClean="0"/>
              <a:t>2022/7/6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AD1ECF7-ACC3-48D4-BEB0-908F99DC9F5C}" type="slidenum">
              <a:rPr kumimoji="1" lang="ja-JP" altLang="en-US" smtClean="0"/>
              <a:t>‹#›</a:t>
            </a:fld>
            <a:endParaRPr kumimoji="1" lang="ja-JP" altLang="en-US"/>
          </a:p>
        </p:txBody>
      </p:sp>
    </p:spTree>
    <p:extLst>
      <p:ext uri="{BB962C8B-B14F-4D97-AF65-F5344CB8AC3E}">
        <p14:creationId xmlns:p14="http://schemas.microsoft.com/office/powerpoint/2010/main" val="39277592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BA99927-18F2-4792-A42C-9D4E1D4F87BB}" type="datetimeFigureOut">
              <a:rPr kumimoji="1" lang="ja-JP" altLang="en-US" smtClean="0"/>
              <a:t>2022/7/6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AD1ECF7-ACC3-48D4-BEB0-908F99DC9F5C}" type="slidenum">
              <a:rPr kumimoji="1" lang="ja-JP" altLang="en-US" smtClean="0"/>
              <a:t>‹#›</a:t>
            </a:fld>
            <a:endParaRPr kumimoji="1" lang="ja-JP" altLang="en-US"/>
          </a:p>
        </p:txBody>
      </p:sp>
    </p:spTree>
    <p:extLst>
      <p:ext uri="{BB962C8B-B14F-4D97-AF65-F5344CB8AC3E}">
        <p14:creationId xmlns:p14="http://schemas.microsoft.com/office/powerpoint/2010/main" val="24008616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A99927-18F2-4792-A42C-9D4E1D4F87BB}" type="datetimeFigureOut">
              <a:rPr kumimoji="1" lang="ja-JP" altLang="en-US" smtClean="0"/>
              <a:t>2022/7/6</a:t>
            </a:fld>
            <a:endParaRPr kumimoji="1" lang="ja-JP" altLang="en-US"/>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D1ECF7-ACC3-48D4-BEB0-908F99DC9F5C}" type="slidenum">
              <a:rPr kumimoji="1" lang="ja-JP" altLang="en-US" smtClean="0"/>
              <a:t>‹#›</a:t>
            </a:fld>
            <a:endParaRPr kumimoji="1" lang="ja-JP" altLang="en-US"/>
          </a:p>
        </p:txBody>
      </p:sp>
    </p:spTree>
    <p:extLst>
      <p:ext uri="{BB962C8B-B14F-4D97-AF65-F5344CB8AC3E}">
        <p14:creationId xmlns:p14="http://schemas.microsoft.com/office/powerpoint/2010/main" val="21776195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open@west.ntt.co.jp" TargetMode="External"/><Relationship Id="rId2" Type="http://schemas.openxmlformats.org/officeDocument/2006/relationships/hyperlink" Target="mailto:open-ml@east.ntt.co.jp" TargetMode="Externa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a:xfrm>
            <a:off x="564646" y="75622"/>
            <a:ext cx="8229600" cy="438150"/>
          </a:xfrm>
          <a:prstGeom prst="rect">
            <a:avLst/>
          </a:prstGeom>
        </p:spPr>
        <p:txBody>
          <a:bodyPr lIns="91418" tIns="45710" rIns="91418" bIns="45710" anchor="ctr">
            <a:normAutofit fontScale="90000"/>
          </a:bodyPr>
          <a:lstStyle>
            <a:lvl1pPr algn="ctr" defTabSz="914180" rtl="0" eaLnBrk="1" latinLnBrk="0" hangingPunct="1">
              <a:spcBef>
                <a:spcPct val="0"/>
              </a:spcBef>
              <a:buNone/>
              <a:defRPr kumimoji="1" sz="4400" kern="1200">
                <a:solidFill>
                  <a:schemeClr val="tx1"/>
                </a:solidFill>
                <a:latin typeface="+mj-lt"/>
                <a:ea typeface="+mj-ea"/>
                <a:cs typeface="+mj-cs"/>
              </a:defRPr>
            </a:lvl1pPr>
          </a:lstStyle>
          <a:p>
            <a:pPr>
              <a:defRPr/>
            </a:pPr>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第一種指定電気通信設備の機能の変更又は追加に関する計画へのご意見受付</a:t>
            </a:r>
          </a:p>
        </p:txBody>
      </p:sp>
      <p:graphicFrame>
        <p:nvGraphicFramePr>
          <p:cNvPr id="8" name="表 7"/>
          <p:cNvGraphicFramePr>
            <a:graphicFrameLocks noGrp="1"/>
          </p:cNvGraphicFramePr>
          <p:nvPr>
            <p:extLst>
              <p:ext uri="{D42A27DB-BD31-4B8C-83A1-F6EECF244321}">
                <p14:modId xmlns:p14="http://schemas.microsoft.com/office/powerpoint/2010/main" val="1456364192"/>
              </p:ext>
            </p:extLst>
          </p:nvPr>
        </p:nvGraphicFramePr>
        <p:xfrm>
          <a:off x="147601" y="1219190"/>
          <a:ext cx="9558543" cy="4091774"/>
        </p:xfrm>
        <a:graphic>
          <a:graphicData uri="http://schemas.openxmlformats.org/drawingml/2006/table">
            <a:tbl>
              <a:tblPr firstRow="1" bandRow="1">
                <a:tableStyleId>{5C22544A-7EE6-4342-B048-85BDC9FD1C3A}</a:tableStyleId>
              </a:tblPr>
              <a:tblGrid>
                <a:gridCol w="1262743">
                  <a:extLst>
                    <a:ext uri="{9D8B030D-6E8A-4147-A177-3AD203B41FA5}">
                      <a16:colId xmlns:a16="http://schemas.microsoft.com/office/drawing/2014/main" val="20000"/>
                    </a:ext>
                  </a:extLst>
                </a:gridCol>
                <a:gridCol w="8295800">
                  <a:extLst>
                    <a:ext uri="{9D8B030D-6E8A-4147-A177-3AD203B41FA5}">
                      <a16:colId xmlns:a16="http://schemas.microsoft.com/office/drawing/2014/main" val="20001"/>
                    </a:ext>
                  </a:extLst>
                </a:gridCol>
              </a:tblGrid>
              <a:tr h="340224">
                <a:tc rowSpan="2">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ご意見受付の</a:t>
                      </a:r>
                      <a:endParaRPr kumimoji="1" lang="en-US" altLang="ja-JP"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対象となる計画</a:t>
                      </a:r>
                    </a:p>
                  </a:txBody>
                  <a:tcPr marL="91455" marR="914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番号：東</a:t>
                      </a:r>
                      <a:r>
                        <a:rPr kumimoji="1" lang="en-US" altLang="ja-JP"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2018-1/</a:t>
                      </a:r>
                      <a:r>
                        <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西</a:t>
                      </a:r>
                      <a:r>
                        <a:rPr kumimoji="1" lang="en-US" altLang="ja-JP"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2018-1</a:t>
                      </a:r>
                      <a:r>
                        <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公表年月日：</a:t>
                      </a:r>
                      <a:r>
                        <a:rPr kumimoji="1" lang="en-US" altLang="ja-JP"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2019</a:t>
                      </a:r>
                      <a:r>
                        <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a:t>
                      </a:r>
                      <a:r>
                        <a:rPr kumimoji="1" lang="en-US" altLang="ja-JP"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a:t>
                      </a:r>
                      <a:r>
                        <a:rPr kumimoji="1" lang="en-US" altLang="ja-JP"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29</a:t>
                      </a:r>
                      <a:r>
                        <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日</a:t>
                      </a:r>
                      <a:r>
                        <a:rPr kumimoji="1" lang="en-US" altLang="ja-JP"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55" marR="914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10000"/>
                  </a:ext>
                </a:extLst>
              </a:tr>
              <a:tr h="1074008">
                <a:tc vMerge="1">
                  <a:txBody>
                    <a:bodyPr/>
                    <a:lstStyle/>
                    <a:p>
                      <a:pPr algn="ctr"/>
                      <a:endPar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55" marR="914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NTT</a:t>
                      </a:r>
                      <a:r>
                        <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東西の</a:t>
                      </a:r>
                      <a:r>
                        <a:rPr kumimoji="1" lang="en-US" altLang="ja-JP"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SIP</a:t>
                      </a:r>
                      <a:r>
                        <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サーバにおいて、「緊急通報呼表示：なし」の場合に、予め登録した特定の発信者電話番号の呼について、緊急通報受理回線（警察機関、海上保安機関又は消防機関が緊急通報を受理するために用いる電話回線）への接続を可能とする機能</a:t>
                      </a:r>
                    </a:p>
                  </a:txBody>
                  <a:tcPr marL="91455" marR="914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1731682">
                <a:tc>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ご提示方法</a:t>
                      </a:r>
                    </a:p>
                  </a:txBody>
                  <a:tcPr marL="91455" marR="914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別紙（次頁）にご意見等を記載いただき、下記宛先まで送付いただきますようお願いいたします。</a:t>
                      </a:r>
                      <a:endParaRPr kumimoji="1" lang="en-US" altLang="ja-JP"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265113" marR="0" indent="-265113"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ご意見提示にあたっては、メール件名について「</a:t>
                      </a:r>
                      <a:r>
                        <a:rPr kumimoji="1" lang="en-US" altLang="ja-JP"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網機能提供計画届出（</a:t>
                      </a:r>
                      <a:r>
                        <a:rPr kumimoji="1" lang="en-US" altLang="ja-JP"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2018-1</a:t>
                      </a:r>
                      <a:r>
                        <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）に係る意見提出</a:t>
                      </a:r>
                      <a:r>
                        <a:rPr kumimoji="1" lang="en-US" altLang="ja-JP"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」としていただき、ご送付くださいます様、よろしくお願い申し上げます。</a:t>
                      </a:r>
                      <a:endParaRPr kumimoji="1" lang="en-US" altLang="ja-JP"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6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宛先</a:t>
                      </a:r>
                      <a:r>
                        <a:rPr kumimoji="1" lang="en-US" altLang="ja-JP"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ja-JP" altLang="en-US" sz="1200" dirty="0">
                          <a:solidFill>
                            <a:schemeClr val="tx1"/>
                          </a:solidFill>
                          <a:latin typeface="Meiryo UI" pitchFamily="50" charset="-128"/>
                          <a:ea typeface="Meiryo UI" pitchFamily="50" charset="-128"/>
                          <a:cs typeface="Meiryo UI" pitchFamily="50" charset="-128"/>
                        </a:rPr>
                        <a:t>東日本電信電話株式会社　相互接続推進部（</a:t>
                      </a:r>
                      <a:r>
                        <a:rPr kumimoji="0" lang="en-US" altLang="ja-JP" sz="1200" dirty="0">
                          <a:solidFill>
                            <a:schemeClr val="tx1"/>
                          </a:solidFill>
                          <a:latin typeface="Meiryo UI" pitchFamily="50" charset="-128"/>
                          <a:ea typeface="Meiryo UI" pitchFamily="50" charset="-128"/>
                          <a:cs typeface="Meiryo UI" pitchFamily="50" charset="-128"/>
                          <a:hlinkClick r:id="rId2"/>
                        </a:rPr>
                        <a:t>open-ml@east.ntt.co.jp</a:t>
                      </a:r>
                      <a:r>
                        <a:rPr kumimoji="0" lang="ja-JP" altLang="en-US" sz="1200" dirty="0">
                          <a:solidFill>
                            <a:schemeClr val="tx1"/>
                          </a:solidFill>
                          <a:latin typeface="Meiryo UI" pitchFamily="50" charset="-128"/>
                          <a:ea typeface="Meiryo UI" pitchFamily="50" charset="-128"/>
                          <a:cs typeface="Meiryo UI" pitchFamily="50" charset="-128"/>
                        </a:rPr>
                        <a:t>）</a:t>
                      </a:r>
                      <a:endParaRPr kumimoji="0" lang="en-US" altLang="ja-JP" sz="1200" dirty="0">
                        <a:solidFill>
                          <a:schemeClr val="tx1"/>
                        </a:solidFill>
                        <a:latin typeface="Meiryo UI" pitchFamily="50" charset="-128"/>
                        <a:ea typeface="Meiryo UI" pitchFamily="50" charset="-128"/>
                        <a:cs typeface="Meiryo UI" pitchFamily="50" charset="-128"/>
                      </a:endParaRP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ja-JP" altLang="en-US" sz="1200" dirty="0">
                          <a:solidFill>
                            <a:schemeClr val="tx1"/>
                          </a:solidFill>
                          <a:latin typeface="Meiryo UI" pitchFamily="50" charset="-128"/>
                          <a:ea typeface="Meiryo UI" pitchFamily="50" charset="-128"/>
                          <a:cs typeface="Meiryo UI" pitchFamily="50" charset="-128"/>
                        </a:rPr>
                        <a:t>西日本電信電話株式会社　設備本部　相互接続推進部（</a:t>
                      </a:r>
                      <a:r>
                        <a:rPr kumimoji="0" lang="en-US" altLang="ja-JP" sz="1200" dirty="0">
                          <a:solidFill>
                            <a:schemeClr val="tx1"/>
                          </a:solidFill>
                          <a:latin typeface="Meiryo UI" pitchFamily="50" charset="-128"/>
                          <a:ea typeface="Meiryo UI" pitchFamily="50" charset="-128"/>
                          <a:cs typeface="Meiryo UI" pitchFamily="50" charset="-128"/>
                          <a:hlinkClick r:id="rId3"/>
                        </a:rPr>
                        <a:t>open@west.ntt.co.jp</a:t>
                      </a:r>
                      <a:r>
                        <a:rPr kumimoji="0" lang="ja-JP" altLang="en-US" sz="1200" dirty="0">
                          <a:solidFill>
                            <a:schemeClr val="tx1"/>
                          </a:solidFill>
                          <a:latin typeface="Meiryo UI" pitchFamily="50" charset="-128"/>
                          <a:ea typeface="Meiryo UI" pitchFamily="50" charset="-128"/>
                          <a:cs typeface="Meiryo UI" pitchFamily="50" charset="-128"/>
                        </a:rPr>
                        <a:t>）</a:t>
                      </a:r>
                      <a:endParaRPr kumimoji="0" lang="en-US" altLang="ja-JP" sz="1200" dirty="0">
                        <a:solidFill>
                          <a:schemeClr val="tx1"/>
                        </a:solidFill>
                        <a:latin typeface="Meiryo UI" pitchFamily="50" charset="-128"/>
                        <a:ea typeface="Meiryo UI" pitchFamily="50" charset="-128"/>
                        <a:cs typeface="Meiryo UI" pitchFamily="50" charset="-128"/>
                      </a:endParaRPr>
                    </a:p>
                  </a:txBody>
                  <a:tcPr marL="91455" marR="914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945860">
                <a:tc>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期限</a:t>
                      </a:r>
                    </a:p>
                  </a:txBody>
                  <a:tcPr marL="91455" marR="914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altLang="ja-JP" sz="1200" dirty="0">
                          <a:solidFill>
                            <a:srgbClr val="000000"/>
                          </a:solidFill>
                          <a:latin typeface="Meiryo UI" pitchFamily="50" charset="-128"/>
                          <a:ea typeface="Meiryo UI" pitchFamily="50" charset="-128"/>
                          <a:cs typeface="Meiryo UI" pitchFamily="50" charset="-128"/>
                        </a:rPr>
                        <a:t>2019</a:t>
                      </a:r>
                      <a:r>
                        <a:rPr kumimoji="0" lang="ja-JP" altLang="en-US" sz="1200" dirty="0">
                          <a:solidFill>
                            <a:srgbClr val="000000"/>
                          </a:solidFill>
                          <a:latin typeface="Meiryo UI" pitchFamily="50" charset="-128"/>
                          <a:ea typeface="Meiryo UI" pitchFamily="50" charset="-128"/>
                          <a:cs typeface="Meiryo UI" pitchFamily="50" charset="-128"/>
                        </a:rPr>
                        <a:t>年</a:t>
                      </a:r>
                      <a:r>
                        <a:rPr kumimoji="0" lang="en-US" altLang="ja-JP" sz="1200" dirty="0">
                          <a:solidFill>
                            <a:srgbClr val="000000"/>
                          </a:solidFill>
                          <a:latin typeface="Meiryo UI" pitchFamily="50" charset="-128"/>
                          <a:ea typeface="Meiryo UI" pitchFamily="50" charset="-128"/>
                          <a:cs typeface="Meiryo UI" pitchFamily="50" charset="-128"/>
                        </a:rPr>
                        <a:t>4</a:t>
                      </a:r>
                      <a:r>
                        <a:rPr kumimoji="0" lang="ja-JP" altLang="en-US" sz="1200" dirty="0">
                          <a:solidFill>
                            <a:srgbClr val="000000"/>
                          </a:solidFill>
                          <a:latin typeface="Meiryo UI" pitchFamily="50" charset="-128"/>
                          <a:ea typeface="Meiryo UI" pitchFamily="50" charset="-128"/>
                          <a:cs typeface="Meiryo UI" pitchFamily="50" charset="-128"/>
                        </a:rPr>
                        <a:t>月</a:t>
                      </a:r>
                      <a:r>
                        <a:rPr kumimoji="0" lang="en-US" altLang="ja-JP" sz="1200" dirty="0">
                          <a:solidFill>
                            <a:srgbClr val="000000"/>
                          </a:solidFill>
                          <a:latin typeface="Meiryo UI" pitchFamily="50" charset="-128"/>
                          <a:ea typeface="Meiryo UI" pitchFamily="50" charset="-128"/>
                          <a:cs typeface="Meiryo UI" pitchFamily="50" charset="-128"/>
                        </a:rPr>
                        <a:t>24</a:t>
                      </a:r>
                      <a:r>
                        <a:rPr kumimoji="0" lang="ja-JP" altLang="en-US" sz="1200" dirty="0">
                          <a:solidFill>
                            <a:srgbClr val="000000"/>
                          </a:solidFill>
                          <a:latin typeface="Meiryo UI" pitchFamily="50" charset="-128"/>
                          <a:ea typeface="Meiryo UI" pitchFamily="50" charset="-128"/>
                          <a:cs typeface="Meiryo UI" pitchFamily="50" charset="-128"/>
                        </a:rPr>
                        <a:t>日（水）正午</a:t>
                      </a:r>
                      <a:endParaRPr kumimoji="0" lang="en-US" altLang="ja-JP" sz="1200" dirty="0">
                        <a:solidFill>
                          <a:srgbClr val="000000"/>
                        </a:solidFill>
                        <a:latin typeface="Meiryo UI" pitchFamily="50" charset="-128"/>
                        <a:ea typeface="Meiryo UI" pitchFamily="50" charset="-128"/>
                        <a:cs typeface="Meiryo UI" pitchFamily="50" charset="-128"/>
                      </a:endParaRPr>
                    </a:p>
                  </a:txBody>
                  <a:tcPr marL="91455" marR="914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sp>
        <p:nvSpPr>
          <p:cNvPr id="11" name="テキスト ボックス 10"/>
          <p:cNvSpPr txBox="1"/>
          <p:nvPr/>
        </p:nvSpPr>
        <p:spPr>
          <a:xfrm>
            <a:off x="148047" y="696691"/>
            <a:ext cx="9535885" cy="307777"/>
          </a:xfrm>
          <a:prstGeom prst="rect">
            <a:avLst/>
          </a:prstGeom>
          <a:noFill/>
          <a:ln>
            <a:solidFill>
              <a:schemeClr val="tx1"/>
            </a:solidFill>
          </a:ln>
        </p:spPr>
        <p:txBody>
          <a:bodyPr wrap="square" rtlCol="0">
            <a:spAutoFit/>
          </a:bodyPr>
          <a:lstStyle/>
          <a:p>
            <a:pPr marL="285750" indent="-285750">
              <a:buFont typeface="Wingdings" panose="05000000000000000000" pitchFamily="2" charset="2"/>
              <a:buChar char="Ø"/>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第一種指定電気通信設備の機能の変更又は追加に関する計画について、以下のとおりご意見を受付いたします。</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テキスト ボックス 14"/>
          <p:cNvSpPr txBox="1"/>
          <p:nvPr/>
        </p:nvSpPr>
        <p:spPr>
          <a:xfrm>
            <a:off x="8526462" y="-8269"/>
            <a:ext cx="1405665" cy="707886"/>
          </a:xfrm>
          <a:prstGeom prst="rect">
            <a:avLst/>
          </a:prstGeom>
          <a:noFill/>
          <a:ln>
            <a:noFill/>
          </a:ln>
        </p:spPr>
        <p:txBody>
          <a:bodyPr wrap="square" rtlCol="0" anchor="ctr">
            <a:spAutoFit/>
          </a:bodyPr>
          <a:lstStyle/>
          <a:p>
            <a:pPr algn="dist"/>
            <a:r>
              <a:rPr kumimoji="1" lang="en-US" altLang="ja-JP" sz="800" dirty="0">
                <a:latin typeface="Meiryo UI" panose="020B0604030504040204" pitchFamily="50" charset="-128"/>
                <a:ea typeface="Meiryo UI" panose="020B0604030504040204" pitchFamily="50" charset="-128"/>
                <a:cs typeface="Meiryo UI" panose="020B0604030504040204" pitchFamily="50" charset="-128"/>
              </a:rPr>
              <a:t>2019</a:t>
            </a:r>
            <a:r>
              <a:rPr kumimoji="1" lang="ja-JP" altLang="en-US" sz="8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800" dirty="0">
                <a:latin typeface="Meiryo UI" panose="020B0604030504040204" pitchFamily="50" charset="-128"/>
                <a:ea typeface="Meiryo UI" panose="020B0604030504040204" pitchFamily="50" charset="-128"/>
                <a:cs typeface="Meiryo UI" panose="020B0604030504040204" pitchFamily="50" charset="-128"/>
              </a:rPr>
              <a:t>月</a:t>
            </a:r>
            <a:r>
              <a:rPr kumimoji="1" lang="en-US" altLang="ja-JP" sz="800" dirty="0">
                <a:latin typeface="Meiryo UI" panose="020B0604030504040204" pitchFamily="50" charset="-128"/>
                <a:ea typeface="Meiryo UI" panose="020B0604030504040204" pitchFamily="50" charset="-128"/>
                <a:cs typeface="Meiryo UI" panose="020B0604030504040204" pitchFamily="50" charset="-128"/>
              </a:rPr>
              <a:t>29</a:t>
            </a:r>
            <a:r>
              <a:rPr kumimoji="1" lang="ja-JP" altLang="en-US" sz="800" dirty="0">
                <a:latin typeface="Meiryo UI" panose="020B0604030504040204" pitchFamily="50" charset="-128"/>
                <a:ea typeface="Meiryo UI" panose="020B0604030504040204" pitchFamily="50" charset="-128"/>
                <a:cs typeface="Meiryo UI" panose="020B0604030504040204" pitchFamily="50" charset="-128"/>
              </a:rPr>
              <a:t>日</a:t>
            </a:r>
            <a:endParaRPr kumimoji="1"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algn="dist"/>
            <a:r>
              <a:rPr lang="ja-JP" altLang="en-US" sz="800" dirty="0">
                <a:latin typeface="Meiryo UI" panose="020B0604030504040204" pitchFamily="50" charset="-128"/>
                <a:ea typeface="Meiryo UI" panose="020B0604030504040204" pitchFamily="50" charset="-128"/>
                <a:cs typeface="Meiryo UI" panose="020B0604030504040204" pitchFamily="50" charset="-128"/>
              </a:rPr>
              <a:t>東日本電信電話株式会社</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algn="dist"/>
            <a:r>
              <a:rPr kumimoji="1" lang="ja-JP" altLang="en-US" sz="800" dirty="0">
                <a:latin typeface="Meiryo UI" panose="020B0604030504040204" pitchFamily="50" charset="-128"/>
                <a:ea typeface="Meiryo UI" panose="020B0604030504040204" pitchFamily="50" charset="-128"/>
                <a:cs typeface="Meiryo UI" panose="020B0604030504040204" pitchFamily="50" charset="-128"/>
              </a:rPr>
              <a:t>相互接続推進部</a:t>
            </a:r>
            <a:endParaRPr kumimoji="1"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algn="dist"/>
            <a:r>
              <a:rPr lang="ja-JP" altLang="en-US" sz="800" dirty="0">
                <a:latin typeface="Meiryo UI" panose="020B0604030504040204" pitchFamily="50" charset="-128"/>
                <a:ea typeface="Meiryo UI" panose="020B0604030504040204" pitchFamily="50" charset="-128"/>
                <a:cs typeface="Meiryo UI" panose="020B0604030504040204" pitchFamily="50" charset="-128"/>
              </a:rPr>
              <a:t>西日本電信電話株式会社</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algn="dist"/>
            <a:r>
              <a:rPr kumimoji="1" lang="ja-JP" altLang="en-US" sz="800" dirty="0">
                <a:latin typeface="Meiryo UI" panose="020B0604030504040204" pitchFamily="50" charset="-128"/>
                <a:ea typeface="Meiryo UI" panose="020B0604030504040204" pitchFamily="50" charset="-128"/>
                <a:cs typeface="Meiryo UI" panose="020B0604030504040204" pitchFamily="50" charset="-128"/>
              </a:rPr>
              <a:t>設備本部　相互接続推進部</a:t>
            </a:r>
          </a:p>
        </p:txBody>
      </p:sp>
    </p:spTree>
    <p:extLst>
      <p:ext uri="{BB962C8B-B14F-4D97-AF65-F5344CB8AC3E}">
        <p14:creationId xmlns:p14="http://schemas.microsoft.com/office/powerpoint/2010/main" val="13192579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2387913381"/>
              </p:ext>
            </p:extLst>
          </p:nvPr>
        </p:nvGraphicFramePr>
        <p:xfrm>
          <a:off x="155711" y="1564866"/>
          <a:ext cx="9534526" cy="4619295"/>
        </p:xfrm>
        <a:graphic>
          <a:graphicData uri="http://schemas.openxmlformats.org/drawingml/2006/table">
            <a:tbl>
              <a:tblPr firstRow="1" bandRow="1"/>
              <a:tblGrid>
                <a:gridCol w="1255075">
                  <a:extLst>
                    <a:ext uri="{9D8B030D-6E8A-4147-A177-3AD203B41FA5}">
                      <a16:colId xmlns:a16="http://schemas.microsoft.com/office/drawing/2014/main" val="20000"/>
                    </a:ext>
                  </a:extLst>
                </a:gridCol>
                <a:gridCol w="4223677">
                  <a:extLst>
                    <a:ext uri="{9D8B030D-6E8A-4147-A177-3AD203B41FA5}">
                      <a16:colId xmlns:a16="http://schemas.microsoft.com/office/drawing/2014/main" val="20001"/>
                    </a:ext>
                  </a:extLst>
                </a:gridCol>
                <a:gridCol w="4055774">
                  <a:extLst>
                    <a:ext uri="{9D8B030D-6E8A-4147-A177-3AD203B41FA5}">
                      <a16:colId xmlns:a16="http://schemas.microsoft.com/office/drawing/2014/main" val="20002"/>
                    </a:ext>
                  </a:extLst>
                </a:gridCol>
              </a:tblGrid>
              <a:tr h="0">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r>
                        <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貴社名</a:t>
                      </a:r>
                    </a:p>
                  </a:txBody>
                  <a:tcPr marL="66468" marR="66468" marT="36003" marB="36003" anchor="ctr">
                    <a:lnL w="12700" cap="flat" cmpd="sng" algn="ctr">
                      <a:solidFill>
                        <a:sysClr val="windowText" lastClr="000000">
                          <a:lumMod val="95000"/>
                          <a:lumOff val="5000"/>
                        </a:sysClr>
                      </a:solid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gridSpan="2">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l"/>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66468" marR="66468" marT="36003" marB="36003" anchor="ctr">
                    <a:lnL w="12700" cap="flat" cmpd="sng" algn="ctr">
                      <a:solidFill>
                        <a:sysClr val="windowText" lastClr="000000">
                          <a:lumMod val="95000"/>
                          <a:lumOff val="5000"/>
                        </a:sysClr>
                      </a:solid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extLst>
                  <a:ext uri="{0D108BD9-81ED-4DB2-BD59-A6C34878D82A}">
                    <a16:rowId xmlns:a16="http://schemas.microsoft.com/office/drawing/2014/main" val="10000"/>
                  </a:ext>
                </a:extLst>
              </a:tr>
              <a:tr h="0">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r>
                        <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ご担当者名</a:t>
                      </a:r>
                    </a:p>
                  </a:txBody>
                  <a:tcPr marL="66468" marR="66468" marT="36003" marB="36003" anchor="ctr">
                    <a:lnL w="12700" cap="flat" cmpd="sng" algn="ctr">
                      <a:solidFill>
                        <a:sysClr val="windowText" lastClr="000000">
                          <a:lumMod val="95000"/>
                          <a:lumOff val="5000"/>
                        </a:sysClr>
                      </a:solid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（所属）　　　　　　　　　</a:t>
                      </a:r>
                    </a:p>
                  </a:txBody>
                  <a:tcPr marL="66468" marR="66468" marT="36003" marB="36003" anchor="ctr">
                    <a:lnL w="12700" cap="flat" cmpd="sng" algn="ctr">
                      <a:solidFill>
                        <a:sysClr val="windowText" lastClr="000000">
                          <a:lumMod val="95000"/>
                          <a:lumOff val="5000"/>
                        </a:sys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（氏名）　</a:t>
                      </a:r>
                    </a:p>
                  </a:txBody>
                  <a:tcPr marL="66468" marR="66468" marT="36003" marB="36003" anchor="ctr">
                    <a:lnL w="12700" cap="flat" cmpd="sng" algn="ctr">
                      <a:no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0">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ご連絡先</a:t>
                      </a:r>
                    </a:p>
                  </a:txBody>
                  <a:tcPr marL="66468" marR="66468" marT="36003" marB="36003" anchor="ctr">
                    <a:lnL w="12700" cap="flat" cmpd="sng" algn="ctr">
                      <a:solidFill>
                        <a:sysClr val="windowText" lastClr="000000">
                          <a:lumMod val="95000"/>
                          <a:lumOff val="5000"/>
                        </a:sysClr>
                      </a:solid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TEL)</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　　</a:t>
                      </a:r>
                    </a:p>
                  </a:txBody>
                  <a:tcPr marL="66468" marR="66468" marT="36003" marB="36003" anchor="ctr">
                    <a:lnL w="12700" cap="flat" cmpd="sng" algn="ctr">
                      <a:solidFill>
                        <a:sysClr val="windowText" lastClr="000000">
                          <a:lumMod val="95000"/>
                          <a:lumOff val="5000"/>
                        </a:sys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a:latin typeface="Meiryo UI" panose="020B0604030504040204" pitchFamily="50" charset="-128"/>
                          <a:ea typeface="Meiryo UI" panose="020B0604030504040204" pitchFamily="50" charset="-128"/>
                          <a:cs typeface="Meiryo UI" panose="020B0604030504040204" pitchFamily="50" charset="-128"/>
                        </a:rPr>
                        <a:t>mail)</a:t>
                      </a:r>
                      <a:r>
                        <a:rPr kumimoji="1" lang="ja-JP" altLang="en-US" sz="1200" dirty="0">
                          <a:latin typeface="Meiryo UI" panose="020B0604030504040204" pitchFamily="50" charset="-128"/>
                          <a:ea typeface="Meiryo UI" panose="020B0604030504040204" pitchFamily="50" charset="-128"/>
                          <a:cs typeface="Meiryo UI" panose="020B0604030504040204" pitchFamily="50" charset="-128"/>
                        </a:rPr>
                        <a:t>　</a:t>
                      </a:r>
                    </a:p>
                  </a:txBody>
                  <a:tcPr marL="66468" marR="66468" marT="36003" marB="36003" anchor="ctr">
                    <a:lnL w="12700" cap="flat" cmpd="sng" algn="ctr">
                      <a:no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854637">
                <a:tc>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ご意見</a:t>
                      </a:r>
                    </a:p>
                  </a:txBody>
                  <a:tcPr marL="66468" marR="66468" marT="36003" marB="36003" anchor="ctr">
                    <a:lnL w="12700" cap="flat" cmpd="sng" algn="ctr">
                      <a:solidFill>
                        <a:sysClr val="windowText" lastClr="000000">
                          <a:lumMod val="95000"/>
                          <a:lumOff val="5000"/>
                        </a:sysClr>
                      </a:solid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66468" marR="66468" marT="36003" marB="36003" anchor="ctr">
                    <a:lnL w="12700" cap="flat" cmpd="sng" algn="ctr">
                      <a:solidFill>
                        <a:sysClr val="windowText" lastClr="000000">
                          <a:lumMod val="95000"/>
                          <a:lumOff val="5000"/>
                        </a:sys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66468" marR="66468" marT="36003" marB="36003" anchor="ctr">
                    <a:lnL w="12700" cap="flat" cmpd="sng" algn="ctr">
                      <a:noFill/>
                      <a:prstDash val="solid"/>
                      <a:round/>
                      <a:headEnd type="none" w="med" len="med"/>
                      <a:tailEnd type="none" w="med" len="med"/>
                    </a:lnL>
                    <a:lnR w="12700" cap="flat" cmpd="sng" algn="ctr">
                      <a:solidFill>
                        <a:sysClr val="windowText" lastClr="000000">
                          <a:lumMod val="95000"/>
                          <a:lumOff val="5000"/>
                        </a:sysClr>
                      </a:solidFill>
                      <a:prstDash val="solid"/>
                      <a:round/>
                      <a:headEnd type="none" w="med" len="med"/>
                      <a:tailEnd type="none" w="med" len="med"/>
                    </a:lnR>
                    <a:lnT w="12700" cap="flat" cmpd="sng" algn="ctr">
                      <a:solidFill>
                        <a:sysClr val="windowText" lastClr="000000">
                          <a:lumMod val="95000"/>
                          <a:lumOff val="5000"/>
                        </a:sysClr>
                      </a:solidFill>
                      <a:prstDash val="solid"/>
                      <a:round/>
                      <a:headEnd type="none" w="med" len="med"/>
                      <a:tailEnd type="none" w="med" len="med"/>
                    </a:lnT>
                    <a:lnB w="12700" cap="flat" cmpd="sng" algn="ctr">
                      <a:solidFill>
                        <a:sysClr val="windowText" lastClr="000000">
                          <a:lumMod val="95000"/>
                          <a:lumOff val="5000"/>
                        </a:sys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sp>
        <p:nvSpPr>
          <p:cNvPr id="4" name="タイトル 1"/>
          <p:cNvSpPr txBox="1">
            <a:spLocks/>
          </p:cNvSpPr>
          <p:nvPr/>
        </p:nvSpPr>
        <p:spPr>
          <a:xfrm>
            <a:off x="825916" y="58204"/>
            <a:ext cx="8229600" cy="438150"/>
          </a:xfrm>
          <a:prstGeom prst="rect">
            <a:avLst/>
          </a:prstGeom>
        </p:spPr>
        <p:txBody>
          <a:bodyPr lIns="91418" tIns="45710" rIns="91418" bIns="45710" anchor="ctr">
            <a:normAutofit fontScale="97500"/>
          </a:bodyPr>
          <a:lstStyle>
            <a:lvl1pPr algn="ctr" defTabSz="914180" rtl="0" eaLnBrk="1" latinLnBrk="0" hangingPunct="1">
              <a:spcBef>
                <a:spcPct val="0"/>
              </a:spcBef>
              <a:buNone/>
              <a:defRPr kumimoji="1" sz="4400" kern="1200">
                <a:solidFill>
                  <a:schemeClr val="tx1"/>
                </a:solidFill>
                <a:latin typeface="+mj-lt"/>
                <a:ea typeface="+mj-ea"/>
                <a:cs typeface="+mj-cs"/>
              </a:defRPr>
            </a:lvl1pPr>
          </a:lstStyle>
          <a:p>
            <a:pPr>
              <a:defRPr/>
            </a:pPr>
            <a:r>
              <a:rPr lang="en-US" altLang="ja-JP"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別紙</a:t>
            </a:r>
            <a:r>
              <a:rPr lang="en-US" altLang="ja-JP"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ご意見受付様式</a:t>
            </a:r>
          </a:p>
        </p:txBody>
      </p:sp>
      <p:graphicFrame>
        <p:nvGraphicFramePr>
          <p:cNvPr id="8" name="表 7"/>
          <p:cNvGraphicFramePr>
            <a:graphicFrameLocks noGrp="1"/>
          </p:cNvGraphicFramePr>
          <p:nvPr>
            <p:extLst>
              <p:ext uri="{D42A27DB-BD31-4B8C-83A1-F6EECF244321}">
                <p14:modId xmlns:p14="http://schemas.microsoft.com/office/powerpoint/2010/main" val="3624523365"/>
              </p:ext>
            </p:extLst>
          </p:nvPr>
        </p:nvGraphicFramePr>
        <p:xfrm>
          <a:off x="147601" y="566026"/>
          <a:ext cx="9558543" cy="731520"/>
        </p:xfrm>
        <a:graphic>
          <a:graphicData uri="http://schemas.openxmlformats.org/drawingml/2006/table">
            <a:tbl>
              <a:tblPr firstRow="1" bandRow="1">
                <a:tableStyleId>{5C22544A-7EE6-4342-B048-85BDC9FD1C3A}</a:tableStyleId>
              </a:tblPr>
              <a:tblGrid>
                <a:gridCol w="1262743">
                  <a:extLst>
                    <a:ext uri="{9D8B030D-6E8A-4147-A177-3AD203B41FA5}">
                      <a16:colId xmlns:a16="http://schemas.microsoft.com/office/drawing/2014/main" val="20000"/>
                    </a:ext>
                  </a:extLst>
                </a:gridCol>
                <a:gridCol w="8295800">
                  <a:extLst>
                    <a:ext uri="{9D8B030D-6E8A-4147-A177-3AD203B41FA5}">
                      <a16:colId xmlns:a16="http://schemas.microsoft.com/office/drawing/2014/main" val="20001"/>
                    </a:ext>
                  </a:extLst>
                </a:gridCol>
              </a:tblGrid>
              <a:tr h="200330">
                <a:tc rowSpan="2">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意見受付の</a:t>
                      </a:r>
                      <a:endParaRPr kumimoji="1" lang="en-US" altLang="ja-JP"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対象となる計画</a:t>
                      </a:r>
                    </a:p>
                  </a:txBody>
                  <a:tcPr marL="91455" marR="914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番号：東</a:t>
                      </a:r>
                      <a:r>
                        <a:rPr kumimoji="1" lang="en-US" altLang="ja-JP"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2018-1/</a:t>
                      </a:r>
                      <a:r>
                        <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西</a:t>
                      </a:r>
                      <a:r>
                        <a:rPr kumimoji="1" lang="en-US" altLang="ja-JP"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2018-1</a:t>
                      </a:r>
                      <a:r>
                        <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公表年月日：</a:t>
                      </a:r>
                      <a:r>
                        <a:rPr kumimoji="1" lang="en-US" altLang="ja-JP"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2019</a:t>
                      </a:r>
                      <a:r>
                        <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a:t>
                      </a:r>
                      <a:r>
                        <a:rPr kumimoji="1" lang="en-US" altLang="ja-JP"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a:t>
                      </a:r>
                      <a:r>
                        <a:rPr kumimoji="1" lang="en-US" altLang="ja-JP"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29</a:t>
                      </a:r>
                      <a:r>
                        <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日</a:t>
                      </a:r>
                      <a:r>
                        <a:rPr kumimoji="1" lang="en-US" altLang="ja-JP"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55" marR="914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10000"/>
                  </a:ext>
                </a:extLst>
              </a:tr>
              <a:tr h="402648">
                <a:tc vMerge="1">
                  <a:txBody>
                    <a:bodyPr/>
                    <a:lstStyle/>
                    <a:p>
                      <a:pPr algn="ctr"/>
                      <a:endPar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1455" marR="914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NTT</a:t>
                      </a:r>
                      <a:r>
                        <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東西の</a:t>
                      </a:r>
                      <a:r>
                        <a:rPr kumimoji="1" lang="en-US" altLang="ja-JP"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SIP</a:t>
                      </a:r>
                      <a:r>
                        <a:rPr kumimoji="1" lang="ja-JP" altLang="en-US" sz="12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サーバにおいて、「緊急通報呼表示：なし」の場合に、予め登録した特定の発信者電話番号の呼について、緊急通報受理回線（警察機関、海上保安機関又は消防機関が緊急通報を受理するために用いる電話回線）への接続を可能とする機能</a:t>
                      </a:r>
                    </a:p>
                  </a:txBody>
                  <a:tcPr marL="91455" marR="9145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43564020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388</Words>
  <Application>Microsoft Office PowerPoint</Application>
  <PresentationFormat>A4 210 x 297 mm</PresentationFormat>
  <Paragraphs>33</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Meiryo UI</vt:lpstr>
      <vt:lpstr>Arial</vt:lpstr>
      <vt:lpstr>Calibri</vt:lpstr>
      <vt:lpstr>Wingdings</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190329</dc:subject>
  <dc:creator/>
  <cp:keywords/>
  <cp:lastModifiedBy/>
  <cp:revision>1</cp:revision>
  <dcterms:created xsi:type="dcterms:W3CDTF">2022-07-06T01:13:59Z</dcterms:created>
  <dcterms:modified xsi:type="dcterms:W3CDTF">2022-07-06T01:14:10Z</dcterms:modified>
</cp:coreProperties>
</file>