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7" r:id="rId2"/>
    <p:sldId id="258" r:id="rId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67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150421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1109902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686715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6926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64340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1313846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363315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299604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4178478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679052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97177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6EEFA4D-8A83-4106-BC5D-C008A81B36C1}" type="datetimeFigureOut">
              <a:rPr kumimoji="1" lang="ja-JP" altLang="en-US" smtClean="0"/>
              <a:t>2020/6/19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1272281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EEFA4D-8A83-4106-BC5D-C008A81B36C1}" type="datetimeFigureOut">
              <a:rPr kumimoji="1" lang="ja-JP" altLang="en-US" smtClean="0"/>
              <a:t>2020/6/19</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C44E0B4-5B99-4CC6-A450-D6BDCDCE11D2}" type="slidenum">
              <a:rPr kumimoji="1" lang="ja-JP" altLang="en-US" smtClean="0"/>
              <a:t>‹#›</a:t>
            </a:fld>
            <a:endParaRPr kumimoji="1" lang="ja-JP" altLang="en-US"/>
          </a:p>
        </p:txBody>
      </p:sp>
    </p:spTree>
    <p:extLst>
      <p:ext uri="{BB962C8B-B14F-4D97-AF65-F5344CB8AC3E}">
        <p14:creationId xmlns:p14="http://schemas.microsoft.com/office/powerpoint/2010/main" val="2916532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pen@west.ntt.co.jp" TargetMode="External"/><Relationship Id="rId2" Type="http://schemas.openxmlformats.org/officeDocument/2006/relationships/hyperlink" Target="mailto:open-ml@east.ntt.co.jp"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521212" y="333574"/>
            <a:ext cx="7596554" cy="404446"/>
          </a:xfrm>
          <a:prstGeom prst="rect">
            <a:avLst/>
          </a:prstGeom>
        </p:spPr>
        <p:txBody>
          <a:bodyPr lIns="84386" tIns="42194" rIns="84386" bIns="42194" anchor="ctr">
            <a:normAutofit fontScale="900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1846"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第一種指定電気通信設備の機能の変更又は追加に関する計画へのご意見受付</a:t>
            </a:r>
          </a:p>
        </p:txBody>
      </p:sp>
      <p:graphicFrame>
        <p:nvGraphicFramePr>
          <p:cNvPr id="8" name="表 7"/>
          <p:cNvGraphicFramePr>
            <a:graphicFrameLocks noGrp="1"/>
          </p:cNvGraphicFramePr>
          <p:nvPr>
            <p:extLst>
              <p:ext uri="{D42A27DB-BD31-4B8C-83A1-F6EECF244321}">
                <p14:modId xmlns:p14="http://schemas.microsoft.com/office/powerpoint/2010/main" val="1815470400"/>
              </p:ext>
            </p:extLst>
          </p:nvPr>
        </p:nvGraphicFramePr>
        <p:xfrm>
          <a:off x="136248" y="1389175"/>
          <a:ext cx="8823271" cy="3777023"/>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314053">
                <a:tc rowSpan="2">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991392">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広域イーサネットサービスとして高速・大容量の通信を行うための、ルータおよび伝送路設備を用いて、通信路の設定および伝送を行い、イーサネットフレームを交換する機能</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598476">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ご提示方法</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別紙（次頁）にご意見等を記載いただき、下記宛先まで送付いただきますようお願いいたします。</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5113" marR="0" indent="-265113"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ご意見提示にあたっては、メール件名について「</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網機能提供計画届出（</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）に係る意見提出</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」としていただき、ご送付くださいます様、よろしくお願い申し上げます。</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宛先</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smtClean="0">
                          <a:solidFill>
                            <a:schemeClr val="tx1"/>
                          </a:solidFill>
                          <a:latin typeface="Meiryo UI" pitchFamily="50" charset="-128"/>
                          <a:ea typeface="Meiryo UI" pitchFamily="50" charset="-128"/>
                          <a:cs typeface="Meiryo UI" pitchFamily="50" charset="-128"/>
                        </a:rPr>
                        <a:t>東日本電信電話株式会社　相互接続推進部（</a:t>
                      </a:r>
                      <a:r>
                        <a:rPr kumimoji="0" lang="en-US" altLang="ja-JP" sz="1100" dirty="0" smtClean="0">
                          <a:solidFill>
                            <a:schemeClr val="tx1"/>
                          </a:solidFill>
                          <a:latin typeface="Meiryo UI" pitchFamily="50" charset="-128"/>
                          <a:ea typeface="Meiryo UI" pitchFamily="50" charset="-128"/>
                          <a:cs typeface="Meiryo UI" pitchFamily="50" charset="-128"/>
                          <a:hlinkClick r:id="rId2"/>
                        </a:rPr>
                        <a:t>open-ml@east.ntt.co.jp</a:t>
                      </a:r>
                      <a:r>
                        <a:rPr kumimoji="0" lang="ja-JP" altLang="en-US" sz="1100" dirty="0" smtClean="0">
                          <a:solidFill>
                            <a:schemeClr val="tx1"/>
                          </a:solidFill>
                          <a:latin typeface="Meiryo UI" pitchFamily="50" charset="-128"/>
                          <a:ea typeface="Meiryo UI" pitchFamily="50" charset="-128"/>
                          <a:cs typeface="Meiryo UI" pitchFamily="50" charset="-128"/>
                        </a:rPr>
                        <a:t>）</a:t>
                      </a:r>
                      <a:endParaRPr kumimoji="0" lang="en-US" altLang="ja-JP" sz="1100" dirty="0" smtClean="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100" dirty="0" smtClean="0">
                          <a:solidFill>
                            <a:schemeClr val="tx1"/>
                          </a:solidFill>
                          <a:latin typeface="Meiryo UI" pitchFamily="50" charset="-128"/>
                          <a:ea typeface="Meiryo UI" pitchFamily="50" charset="-128"/>
                          <a:cs typeface="Meiryo UI" pitchFamily="50" charset="-128"/>
                        </a:rPr>
                        <a:t>西日本電信電話株式会社　設備本部　相互接続推進部（</a:t>
                      </a:r>
                      <a:r>
                        <a:rPr kumimoji="0" lang="en-US" altLang="ja-JP" sz="1100" dirty="0" smtClean="0">
                          <a:solidFill>
                            <a:schemeClr val="tx1"/>
                          </a:solidFill>
                          <a:latin typeface="Meiryo UI" pitchFamily="50" charset="-128"/>
                          <a:ea typeface="Meiryo UI" pitchFamily="50" charset="-128"/>
                          <a:cs typeface="Meiryo UI" pitchFamily="50" charset="-128"/>
                          <a:hlinkClick r:id="rId3"/>
                        </a:rPr>
                        <a:t>open@west.ntt.co.jp</a:t>
                      </a:r>
                      <a:r>
                        <a:rPr kumimoji="0" lang="ja-JP" altLang="en-US" sz="1100" dirty="0" smtClean="0">
                          <a:solidFill>
                            <a:schemeClr val="tx1"/>
                          </a:solidFill>
                          <a:latin typeface="Meiryo UI" pitchFamily="50" charset="-128"/>
                          <a:ea typeface="Meiryo UI" pitchFamily="50" charset="-128"/>
                          <a:cs typeface="Meiryo UI" pitchFamily="50" charset="-128"/>
                        </a:rPr>
                        <a:t>）</a:t>
                      </a:r>
                      <a:endParaRPr kumimoji="0" lang="en-US" altLang="ja-JP" sz="1100" dirty="0" smtClean="0">
                        <a:solidFill>
                          <a:schemeClr val="tx1"/>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873102">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期限</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100" dirty="0" smtClean="0">
                          <a:solidFill>
                            <a:srgbClr val="000000"/>
                          </a:solidFill>
                          <a:latin typeface="Meiryo UI" pitchFamily="50" charset="-128"/>
                          <a:ea typeface="Meiryo UI" pitchFamily="50" charset="-128"/>
                          <a:cs typeface="Meiryo UI" pitchFamily="50" charset="-128"/>
                        </a:rPr>
                        <a:t>2020</a:t>
                      </a:r>
                      <a:r>
                        <a:rPr kumimoji="0" lang="ja-JP" altLang="en-US" sz="1100" dirty="0" smtClean="0">
                          <a:solidFill>
                            <a:srgbClr val="000000"/>
                          </a:solidFill>
                          <a:latin typeface="Meiryo UI" pitchFamily="50" charset="-128"/>
                          <a:ea typeface="Meiryo UI" pitchFamily="50" charset="-128"/>
                          <a:cs typeface="Meiryo UI" pitchFamily="50" charset="-128"/>
                        </a:rPr>
                        <a:t>年</a:t>
                      </a:r>
                      <a:r>
                        <a:rPr kumimoji="0" lang="en-US" altLang="ja-JP" sz="1100" dirty="0" smtClean="0">
                          <a:solidFill>
                            <a:srgbClr val="000000"/>
                          </a:solidFill>
                          <a:latin typeface="Meiryo UI" pitchFamily="50" charset="-128"/>
                          <a:ea typeface="Meiryo UI" pitchFamily="50" charset="-128"/>
                          <a:cs typeface="Meiryo UI" pitchFamily="50" charset="-128"/>
                        </a:rPr>
                        <a:t>7</a:t>
                      </a:r>
                      <a:r>
                        <a:rPr kumimoji="0" lang="ja-JP" altLang="en-US" sz="1100" dirty="0" smtClean="0">
                          <a:solidFill>
                            <a:srgbClr val="000000"/>
                          </a:solidFill>
                          <a:latin typeface="Meiryo UI" pitchFamily="50" charset="-128"/>
                          <a:ea typeface="Meiryo UI" pitchFamily="50" charset="-128"/>
                          <a:cs typeface="Meiryo UI" pitchFamily="50" charset="-128"/>
                        </a:rPr>
                        <a:t>月</a:t>
                      </a:r>
                      <a:r>
                        <a:rPr kumimoji="0" lang="en-US" altLang="ja-JP" sz="1100" dirty="0" smtClean="0">
                          <a:solidFill>
                            <a:srgbClr val="000000"/>
                          </a:solidFill>
                          <a:latin typeface="Meiryo UI" pitchFamily="50" charset="-128"/>
                          <a:ea typeface="Meiryo UI" pitchFamily="50" charset="-128"/>
                          <a:cs typeface="Meiryo UI" pitchFamily="50" charset="-128"/>
                        </a:rPr>
                        <a:t>20</a:t>
                      </a:r>
                      <a:r>
                        <a:rPr kumimoji="0" lang="ja-JP" altLang="en-US" sz="1100" dirty="0" smtClean="0">
                          <a:solidFill>
                            <a:srgbClr val="000000"/>
                          </a:solidFill>
                          <a:latin typeface="Meiryo UI" pitchFamily="50" charset="-128"/>
                          <a:ea typeface="Meiryo UI" pitchFamily="50" charset="-128"/>
                          <a:cs typeface="Meiryo UI" pitchFamily="50" charset="-128"/>
                        </a:rPr>
                        <a:t>日（月）正午</a:t>
                      </a:r>
                      <a:endParaRPr kumimoji="0" lang="en-US" altLang="ja-JP" sz="1100" dirty="0" smtClean="0">
                        <a:solidFill>
                          <a:srgbClr val="000000"/>
                        </a:solidFill>
                        <a:latin typeface="Meiryo UI" pitchFamily="50" charset="-128"/>
                        <a:ea typeface="Meiryo UI" pitchFamily="50" charset="-128"/>
                        <a:cs typeface="Meiryo UI"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1" name="テキスト ボックス 10"/>
          <p:cNvSpPr txBox="1"/>
          <p:nvPr/>
        </p:nvSpPr>
        <p:spPr>
          <a:xfrm>
            <a:off x="136659" y="906869"/>
            <a:ext cx="8802355" cy="291170"/>
          </a:xfrm>
          <a:prstGeom prst="rect">
            <a:avLst/>
          </a:prstGeom>
          <a:noFill/>
          <a:ln>
            <a:solidFill>
              <a:schemeClr val="tx1"/>
            </a:solidFill>
          </a:ln>
        </p:spPr>
        <p:txBody>
          <a:bodyPr wrap="square" rtlCol="0">
            <a:spAutoFit/>
          </a:bodyPr>
          <a:lstStyle/>
          <a:p>
            <a:pPr marL="263776" indent="-263776">
              <a:buFont typeface="Wingdings" panose="05000000000000000000" pitchFamily="2" charset="2"/>
              <a:buChar char="Ø"/>
            </a:pPr>
            <a:r>
              <a:rPr lang="ja-JP" altLang="en-US" sz="1292" dirty="0">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第一種指定電気通信設備の機能の変更又は追加に関する計画について、以下のとおりご意見を受付いたします。</a:t>
            </a:r>
          </a:p>
        </p:txBody>
      </p:sp>
      <p:sp>
        <p:nvSpPr>
          <p:cNvPr id="15" name="テキスト ボックス 14"/>
          <p:cNvSpPr txBox="1"/>
          <p:nvPr/>
        </p:nvSpPr>
        <p:spPr>
          <a:xfrm>
            <a:off x="7870581" y="252794"/>
            <a:ext cx="1297537" cy="660117"/>
          </a:xfrm>
          <a:prstGeom prst="rect">
            <a:avLst/>
          </a:prstGeom>
          <a:noFill/>
          <a:ln>
            <a:noFill/>
          </a:ln>
        </p:spPr>
        <p:txBody>
          <a:bodyPr wrap="square" rtlCol="0" anchor="ctr">
            <a:spAutoFit/>
          </a:bodyPr>
          <a:lstStyle/>
          <a:p>
            <a:pPr algn="dist"/>
            <a:r>
              <a:rPr lang="en-US" altLang="ja-JP" sz="738" dirty="0">
                <a:latin typeface="Meiryo UI" panose="020B0604030504040204" pitchFamily="50" charset="-128"/>
                <a:ea typeface="Meiryo UI" panose="020B0604030504040204" pitchFamily="50" charset="-128"/>
                <a:cs typeface="Meiryo UI" panose="020B0604030504040204" pitchFamily="50" charset="-128"/>
              </a:rPr>
              <a:t>2020</a:t>
            </a:r>
            <a:r>
              <a:rPr lang="ja-JP" altLang="en-US" sz="738"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738" dirty="0">
                <a:latin typeface="Meiryo UI" panose="020B0604030504040204" pitchFamily="50" charset="-128"/>
                <a:ea typeface="Meiryo UI" panose="020B0604030504040204" pitchFamily="50" charset="-128"/>
                <a:cs typeface="Meiryo UI" panose="020B0604030504040204" pitchFamily="50" charset="-128"/>
              </a:rPr>
              <a:t>6</a:t>
            </a:r>
            <a:r>
              <a:rPr lang="ja-JP" altLang="en-US" sz="738"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738" dirty="0">
                <a:latin typeface="Meiryo UI" panose="020B0604030504040204" pitchFamily="50" charset="-128"/>
                <a:ea typeface="Meiryo UI" panose="020B0604030504040204" pitchFamily="50" charset="-128"/>
                <a:cs typeface="Meiryo UI" panose="020B0604030504040204" pitchFamily="50" charset="-128"/>
              </a:rPr>
              <a:t>19</a:t>
            </a:r>
            <a:r>
              <a:rPr lang="ja-JP" altLang="en-US" sz="738" dirty="0">
                <a:latin typeface="Meiryo UI" panose="020B0604030504040204" pitchFamily="50" charset="-128"/>
                <a:ea typeface="Meiryo UI" panose="020B0604030504040204" pitchFamily="50" charset="-128"/>
                <a:cs typeface="Meiryo UI" panose="020B0604030504040204" pitchFamily="50" charset="-128"/>
              </a:rPr>
              <a:t>日</a:t>
            </a:r>
            <a:endParaRPr lang="en-US" altLang="ja-JP" sz="738"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738" dirty="0">
                <a:latin typeface="Meiryo UI" panose="020B0604030504040204" pitchFamily="50" charset="-128"/>
                <a:ea typeface="Meiryo UI" panose="020B0604030504040204" pitchFamily="50" charset="-128"/>
                <a:cs typeface="Meiryo UI" panose="020B0604030504040204" pitchFamily="50" charset="-128"/>
              </a:rPr>
              <a:t>東日本電信電話株式会社</a:t>
            </a:r>
            <a:endParaRPr lang="en-US" altLang="ja-JP" sz="738"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738" dirty="0">
                <a:latin typeface="Meiryo UI" panose="020B0604030504040204" pitchFamily="50" charset="-128"/>
                <a:ea typeface="Meiryo UI" panose="020B0604030504040204" pitchFamily="50" charset="-128"/>
                <a:cs typeface="Meiryo UI" panose="020B0604030504040204" pitchFamily="50" charset="-128"/>
              </a:rPr>
              <a:t>相互接続推進部</a:t>
            </a:r>
            <a:endParaRPr lang="en-US" altLang="ja-JP" sz="738"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738" dirty="0">
                <a:latin typeface="Meiryo UI" panose="020B0604030504040204" pitchFamily="50" charset="-128"/>
                <a:ea typeface="Meiryo UI" panose="020B0604030504040204" pitchFamily="50" charset="-128"/>
                <a:cs typeface="Meiryo UI" panose="020B0604030504040204" pitchFamily="50" charset="-128"/>
              </a:rPr>
              <a:t>西日本電信電話株式会社</a:t>
            </a:r>
            <a:endParaRPr lang="en-US" altLang="ja-JP" sz="738"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738" dirty="0">
                <a:latin typeface="Meiryo UI" panose="020B0604030504040204" pitchFamily="50" charset="-128"/>
                <a:ea typeface="Meiryo UI" panose="020B0604030504040204" pitchFamily="50" charset="-128"/>
                <a:cs typeface="Meiryo UI" panose="020B0604030504040204" pitchFamily="50" charset="-128"/>
              </a:rPr>
              <a:t>設備本部　相互接続推進部</a:t>
            </a:r>
          </a:p>
        </p:txBody>
      </p:sp>
    </p:spTree>
    <p:extLst>
      <p:ext uri="{BB962C8B-B14F-4D97-AF65-F5344CB8AC3E}">
        <p14:creationId xmlns:p14="http://schemas.microsoft.com/office/powerpoint/2010/main" val="4014043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nvPr>
        </p:nvGraphicFramePr>
        <p:xfrm>
          <a:off x="143733" y="1708261"/>
          <a:ext cx="8801101" cy="4263963"/>
        </p:xfrm>
        <a:graphic>
          <a:graphicData uri="http://schemas.openxmlformats.org/drawingml/2006/table">
            <a:tbl>
              <a:tblPr firstRow="1" bandRow="1"/>
              <a:tblGrid>
                <a:gridCol w="1158531">
                  <a:extLst>
                    <a:ext uri="{9D8B030D-6E8A-4147-A177-3AD203B41FA5}">
                      <a16:colId xmlns:a16="http://schemas.microsoft.com/office/drawing/2014/main" val="20000"/>
                    </a:ext>
                  </a:extLst>
                </a:gridCol>
                <a:gridCol w="3898779">
                  <a:extLst>
                    <a:ext uri="{9D8B030D-6E8A-4147-A177-3AD203B41FA5}">
                      <a16:colId xmlns:a16="http://schemas.microsoft.com/office/drawing/2014/main" val="20001"/>
                    </a:ext>
                  </a:extLst>
                </a:gridCol>
                <a:gridCol w="3743791">
                  <a:extLst>
                    <a:ext uri="{9D8B030D-6E8A-4147-A177-3AD203B41FA5}">
                      <a16:colId xmlns:a16="http://schemas.microsoft.com/office/drawing/2014/main" val="20002"/>
                    </a:ext>
                  </a:extLst>
                </a:gridCol>
              </a:tblGrid>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ご担当者名</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（所属</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（氏名）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35279">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ご連絡先</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TEL)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mail)</a:t>
                      </a: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　</a:t>
                      </a: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558126">
                <a:tc>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a:t>
                      </a: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61355" marR="61355" marT="33234" marB="33234"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4" name="タイトル 1"/>
          <p:cNvSpPr txBox="1">
            <a:spLocks/>
          </p:cNvSpPr>
          <p:nvPr/>
        </p:nvSpPr>
        <p:spPr>
          <a:xfrm>
            <a:off x="762384" y="317496"/>
            <a:ext cx="7596554" cy="404446"/>
          </a:xfrm>
          <a:prstGeom prst="rect">
            <a:avLst/>
          </a:prstGeom>
        </p:spPr>
        <p:txBody>
          <a:bodyPr lIns="84386" tIns="42194" rIns="84386" bIns="42194" anchor="ctr">
            <a:normAutofit fontScale="975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a:defRPr/>
            </a:pPr>
            <a:r>
              <a:rPr lang="en-US" altLang="ja-JP" sz="1846"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46"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別紙</a:t>
            </a:r>
            <a:r>
              <a:rPr lang="en-US" altLang="ja-JP" sz="1846"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46"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ご意見受付様式</a:t>
            </a:r>
          </a:p>
        </p:txBody>
      </p:sp>
      <p:graphicFrame>
        <p:nvGraphicFramePr>
          <p:cNvPr id="8" name="表 7"/>
          <p:cNvGraphicFramePr>
            <a:graphicFrameLocks noGrp="1"/>
          </p:cNvGraphicFramePr>
          <p:nvPr>
            <p:extLst>
              <p:ext uri="{D42A27DB-BD31-4B8C-83A1-F6EECF244321}">
                <p14:modId xmlns:p14="http://schemas.microsoft.com/office/powerpoint/2010/main" val="21312056"/>
              </p:ext>
            </p:extLst>
          </p:nvPr>
        </p:nvGraphicFramePr>
        <p:xfrm>
          <a:off x="136248" y="786255"/>
          <a:ext cx="8823271" cy="675249"/>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20000"/>
                    </a:ext>
                  </a:extLst>
                </a:gridCol>
                <a:gridCol w="7657662">
                  <a:extLst>
                    <a:ext uri="{9D8B030D-6E8A-4147-A177-3AD203B41FA5}">
                      <a16:colId xmlns:a16="http://schemas.microsoft.com/office/drawing/2014/main" val="20001"/>
                    </a:ext>
                  </a:extLst>
                </a:gridCol>
              </a:tblGrid>
              <a:tr h="253218">
                <a:tc rowSpan="2">
                  <a:txBody>
                    <a:bodyPr/>
                    <a:lstStyle/>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2020-1</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422031">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広域イーサネットサービスとして高速・大容量の通信を行うための、ルータおよび伝送路設備を用いて、通信路の設定および伝送を行い、イーサネットフレームを交換する機能</a:t>
                      </a:r>
                      <a:endParaRPr kumimoji="1" lang="ja-JP" altLang="en-US" sz="1100" b="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marL="84420" marR="84420"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322407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233</Words>
  <Application>Microsoft Office PowerPoint</Application>
  <PresentationFormat>画面に合わせる (4:3)</PresentationFormat>
  <Paragraphs>33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200619</dc:subject>
  <dc:creator/>
  <cp:lastModifiedBy/>
  <cp:revision>1</cp:revision>
  <dcterms:created xsi:type="dcterms:W3CDTF">2020-06-19T07:04:15Z</dcterms:created>
  <dcterms:modified xsi:type="dcterms:W3CDTF">2020-06-19T07:04:18Z</dcterms:modified>
</cp:coreProperties>
</file>