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7" r:id="rId2"/>
    <p:sldId id="258"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111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39319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37318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435761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198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589685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82630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08698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977540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76689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95386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287888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48705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10312032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pen@west.ntt.co.jp" TargetMode="External"/><Relationship Id="rId2" Type="http://schemas.openxmlformats.org/officeDocument/2006/relationships/hyperlink" Target="mailto:open-ml@east.ntt.co.jp"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521212" y="333574"/>
            <a:ext cx="7596554" cy="404446"/>
          </a:xfrm>
          <a:prstGeom prst="rect">
            <a:avLst/>
          </a:prstGeom>
        </p:spPr>
        <p:txBody>
          <a:bodyPr lIns="84386" tIns="42194" rIns="84386" bIns="42194" anchor="ctr">
            <a:normAutofit fontScale="900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第一種指定電気通信設備の機能の変更又は追加に関する計画へのご意見受付</a:t>
            </a:r>
          </a:p>
        </p:txBody>
      </p:sp>
      <p:graphicFrame>
        <p:nvGraphicFramePr>
          <p:cNvPr id="8" name="表 7"/>
          <p:cNvGraphicFramePr>
            <a:graphicFrameLocks noGrp="1"/>
          </p:cNvGraphicFramePr>
          <p:nvPr>
            <p:extLst>
              <p:ext uri="{D42A27DB-BD31-4B8C-83A1-F6EECF244321}">
                <p14:modId xmlns:p14="http://schemas.microsoft.com/office/powerpoint/2010/main" val="632268043"/>
              </p:ext>
            </p:extLst>
          </p:nvPr>
        </p:nvGraphicFramePr>
        <p:xfrm>
          <a:off x="136248" y="1389175"/>
          <a:ext cx="8823271" cy="4546437"/>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314053">
                <a:tc rowSpan="2">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2021-2/</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2021-2</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年８月６日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991392">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東日本電信電話株式会社（東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2021-2</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継交換機、加入者交換機、番号案内装置及び番号案内データベースを用いて、番号案内サービスの提供及び当該サービスと他事業者との相互接続を実現する機能について、当社が設置する番号案内データベースを自ら利用するとともに特定端末系事業者が設置する番号案内データベースを相互接続で利用する方式から、当社が設置する番号案内データベースのみを自ら利用する方式に変更するも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西日本電信電話株式会社（西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2021-2</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継交換機、加入者交換機、番号案内装置及び番号案内データベースを用いて、番号案内サービスの提供及び当該サービスと他事業者との相互接続を実現する機能について、当社が設置する番号案内データベースを自ら利用するとともに特定端末系事業者が設置する番号案内データベースを相互接続で利用する方式から、特定端末系事業者が設置する番号案内データベースのみを相互接続で利用する方式に変更するもの。</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598476">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ご提示方法</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別紙（次頁）にご意見等を記載いただき、下記宛先まで送付いただきますようお願いいたします。</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5113" marR="0" indent="-265113"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ご意見提示にあたっては、メール件名について「</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網機能提供計画届出（</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2021-2</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）に係る意見提出</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」としていただき、ご送付くださいます様、よろしくお願い申し上げます。</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宛先</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smtClean="0">
                          <a:solidFill>
                            <a:schemeClr val="tx1"/>
                          </a:solidFill>
                          <a:latin typeface="Meiryo UI" pitchFamily="50" charset="-128"/>
                          <a:ea typeface="Meiryo UI" pitchFamily="50" charset="-128"/>
                          <a:cs typeface="Meiryo UI" pitchFamily="50" charset="-128"/>
                        </a:rPr>
                        <a:t>東日本電信電話株式会社　相互接続推進部（</a:t>
                      </a:r>
                      <a:r>
                        <a:rPr kumimoji="0" lang="en-US" altLang="ja-JP" sz="1100" dirty="0" smtClean="0">
                          <a:solidFill>
                            <a:schemeClr val="tx1"/>
                          </a:solidFill>
                          <a:latin typeface="Meiryo UI" pitchFamily="50" charset="-128"/>
                          <a:ea typeface="Meiryo UI" pitchFamily="50" charset="-128"/>
                          <a:cs typeface="Meiryo UI" pitchFamily="50" charset="-128"/>
                          <a:hlinkClick r:id="rId2"/>
                        </a:rPr>
                        <a:t>open-ml@east.ntt.co.jp</a:t>
                      </a:r>
                      <a:r>
                        <a:rPr kumimoji="0" lang="ja-JP" altLang="en-US" sz="1100" dirty="0" smtClean="0">
                          <a:solidFill>
                            <a:schemeClr val="tx1"/>
                          </a:solidFill>
                          <a:latin typeface="Meiryo UI" pitchFamily="50" charset="-128"/>
                          <a:ea typeface="Meiryo UI" pitchFamily="50" charset="-128"/>
                          <a:cs typeface="Meiryo UI" pitchFamily="50" charset="-128"/>
                        </a:rPr>
                        <a:t>）</a:t>
                      </a:r>
                      <a:endParaRPr kumimoji="0" lang="en-US" altLang="ja-JP" sz="1100" dirty="0" smtClean="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smtClean="0">
                          <a:solidFill>
                            <a:schemeClr val="tx1"/>
                          </a:solidFill>
                          <a:latin typeface="Meiryo UI" pitchFamily="50" charset="-128"/>
                          <a:ea typeface="Meiryo UI" pitchFamily="50" charset="-128"/>
                          <a:cs typeface="Meiryo UI" pitchFamily="50" charset="-128"/>
                        </a:rPr>
                        <a:t>西日本電信電話株式会社　設備本部　相互接続推進部（</a:t>
                      </a:r>
                      <a:r>
                        <a:rPr kumimoji="0" lang="en-US" altLang="ja-JP" sz="1100" dirty="0" smtClean="0">
                          <a:solidFill>
                            <a:schemeClr val="tx1"/>
                          </a:solidFill>
                          <a:latin typeface="Meiryo UI" pitchFamily="50" charset="-128"/>
                          <a:ea typeface="Meiryo UI" pitchFamily="50" charset="-128"/>
                          <a:cs typeface="Meiryo UI" pitchFamily="50" charset="-128"/>
                          <a:hlinkClick r:id="rId3"/>
                        </a:rPr>
                        <a:t>open@west.ntt.co.jp</a:t>
                      </a:r>
                      <a:r>
                        <a:rPr kumimoji="0" lang="ja-JP" altLang="en-US" sz="1100" dirty="0" smtClean="0">
                          <a:solidFill>
                            <a:schemeClr val="tx1"/>
                          </a:solidFill>
                          <a:latin typeface="Meiryo UI" pitchFamily="50" charset="-128"/>
                          <a:ea typeface="Meiryo UI" pitchFamily="50" charset="-128"/>
                          <a:cs typeface="Meiryo UI" pitchFamily="50" charset="-128"/>
                        </a:rPr>
                        <a:t>）</a:t>
                      </a:r>
                      <a:endParaRPr kumimoji="0" lang="en-US" altLang="ja-JP" sz="1100" dirty="0" smtClean="0">
                        <a:solidFill>
                          <a:schemeClr val="tx1"/>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873102">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期限</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100" dirty="0" smtClean="0">
                          <a:solidFill>
                            <a:srgbClr val="000000"/>
                          </a:solidFill>
                          <a:latin typeface="Meiryo UI" pitchFamily="50" charset="-128"/>
                          <a:ea typeface="Meiryo UI" pitchFamily="50" charset="-128"/>
                          <a:cs typeface="Meiryo UI" pitchFamily="50" charset="-128"/>
                        </a:rPr>
                        <a:t>2021</a:t>
                      </a:r>
                      <a:r>
                        <a:rPr kumimoji="0" lang="ja-JP" altLang="en-US" sz="1100" dirty="0" smtClean="0">
                          <a:solidFill>
                            <a:srgbClr val="000000"/>
                          </a:solidFill>
                          <a:latin typeface="Meiryo UI" pitchFamily="50" charset="-128"/>
                          <a:ea typeface="Meiryo UI" pitchFamily="50" charset="-128"/>
                          <a:cs typeface="Meiryo UI" pitchFamily="50" charset="-128"/>
                        </a:rPr>
                        <a:t>年９月６日（月）正午</a:t>
                      </a:r>
                      <a:endParaRPr kumimoji="0" lang="en-US" altLang="ja-JP" sz="1100" dirty="0" smtClean="0">
                        <a:solidFill>
                          <a:srgbClr val="000000"/>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1" name="テキスト ボックス 10"/>
          <p:cNvSpPr txBox="1"/>
          <p:nvPr/>
        </p:nvSpPr>
        <p:spPr>
          <a:xfrm>
            <a:off x="136659" y="906869"/>
            <a:ext cx="8802355" cy="291170"/>
          </a:xfrm>
          <a:prstGeom prst="rect">
            <a:avLst/>
          </a:prstGeom>
          <a:noFill/>
          <a:ln>
            <a:solidFill>
              <a:schemeClr val="tx1"/>
            </a:solidFill>
          </a:ln>
        </p:spPr>
        <p:txBody>
          <a:bodyPr wrap="square" rtlCol="0">
            <a:spAutoFit/>
          </a:bodyPr>
          <a:lstStyle/>
          <a:p>
            <a:pPr marL="263776" marR="0" lvl="0" indent="-263776"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第一種指定電気通信設備の機能の変更又は追加に関する計画について、以下のとおりご意見を受付いたします。</a:t>
            </a:r>
          </a:p>
        </p:txBody>
      </p:sp>
      <p:sp>
        <p:nvSpPr>
          <p:cNvPr id="6" name="テキスト ボックス 5"/>
          <p:cNvSpPr txBox="1"/>
          <p:nvPr/>
        </p:nvSpPr>
        <p:spPr>
          <a:xfrm>
            <a:off x="7870581" y="252794"/>
            <a:ext cx="1297537" cy="660117"/>
          </a:xfrm>
          <a:prstGeom prst="rect">
            <a:avLst/>
          </a:prstGeom>
          <a:noFill/>
          <a:ln>
            <a:noFill/>
          </a:ln>
        </p:spPr>
        <p:txBody>
          <a:bodyPr wrap="square" rtlCol="0" anchor="ctr">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年８月</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６</a:t>
            </a:r>
            <a:r>
              <a:rPr kumimoji="1" lang="ja-JP" altLang="en-US"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日</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東日本電信電話株式会社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相互接続推進部</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西日本電信電話株式会社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設備本部　相互接続推進部</a:t>
            </a:r>
          </a:p>
        </p:txBody>
      </p:sp>
    </p:spTree>
    <p:extLst>
      <p:ext uri="{BB962C8B-B14F-4D97-AF65-F5344CB8AC3E}">
        <p14:creationId xmlns:p14="http://schemas.microsoft.com/office/powerpoint/2010/main" val="1524119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812358982"/>
              </p:ext>
            </p:extLst>
          </p:nvPr>
        </p:nvGraphicFramePr>
        <p:xfrm>
          <a:off x="147332" y="2949920"/>
          <a:ext cx="8801101" cy="3750632"/>
        </p:xfrm>
        <a:graphic>
          <a:graphicData uri="http://schemas.openxmlformats.org/drawingml/2006/table">
            <a:tbl>
              <a:tblPr firstRow="1" bandRow="1"/>
              <a:tblGrid>
                <a:gridCol w="1158531">
                  <a:extLst>
                    <a:ext uri="{9D8B030D-6E8A-4147-A177-3AD203B41FA5}">
                      <a16:colId xmlns:a16="http://schemas.microsoft.com/office/drawing/2014/main" val="20000"/>
                    </a:ext>
                  </a:extLst>
                </a:gridCol>
                <a:gridCol w="3898779">
                  <a:extLst>
                    <a:ext uri="{9D8B030D-6E8A-4147-A177-3AD203B41FA5}">
                      <a16:colId xmlns:a16="http://schemas.microsoft.com/office/drawing/2014/main" val="20001"/>
                    </a:ext>
                  </a:extLst>
                </a:gridCol>
                <a:gridCol w="3743791">
                  <a:extLst>
                    <a:ext uri="{9D8B030D-6E8A-4147-A177-3AD203B41FA5}">
                      <a16:colId xmlns:a16="http://schemas.microsoft.com/office/drawing/2014/main" val="20002"/>
                    </a:ext>
                  </a:extLst>
                </a:gridCol>
              </a:tblGrid>
              <a:tr h="201568">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201568">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ご担当者名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（所属</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（氏名）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01568">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ご連絡先</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TEL)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mail)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48308">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4" name="タイトル 1"/>
          <p:cNvSpPr txBox="1">
            <a:spLocks/>
          </p:cNvSpPr>
          <p:nvPr/>
        </p:nvSpPr>
        <p:spPr>
          <a:xfrm>
            <a:off x="762384" y="317496"/>
            <a:ext cx="7596554" cy="404446"/>
          </a:xfrm>
          <a:prstGeom prst="rect">
            <a:avLst/>
          </a:prstGeom>
        </p:spPr>
        <p:txBody>
          <a:bodyPr lIns="84386" tIns="42194" rIns="84386" bIns="42194" anchor="ctr">
            <a:normAutofit fontScale="975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別紙</a:t>
            </a: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ご意見受付様式</a:t>
            </a:r>
          </a:p>
        </p:txBody>
      </p:sp>
      <p:graphicFrame>
        <p:nvGraphicFramePr>
          <p:cNvPr id="8" name="表 7"/>
          <p:cNvGraphicFramePr>
            <a:graphicFrameLocks noGrp="1"/>
          </p:cNvGraphicFramePr>
          <p:nvPr>
            <p:extLst>
              <p:ext uri="{D42A27DB-BD31-4B8C-83A1-F6EECF244321}">
                <p14:modId xmlns:p14="http://schemas.microsoft.com/office/powerpoint/2010/main" val="2503195131"/>
              </p:ext>
            </p:extLst>
          </p:nvPr>
        </p:nvGraphicFramePr>
        <p:xfrm>
          <a:off x="136248" y="786255"/>
          <a:ext cx="8823271" cy="2014024"/>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253218">
                <a:tc rowSpan="2">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2021-2/</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2021-2</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年８月６日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422031">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東日本電信電話株式会社（東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2021-2</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継交換機、加入者交換機、番号案内装置及び番号案内データベースを用いて、番号案内サービスの提供及び当該サービスと他事業者との相互接続を実現する機能について、当社が設置する番号案内データベースを自ら利用するとともに特定端末系事業者が設置する番号案内データベースを相互接続で利用する方式から、当社が設置する番号案内データベースのみを自ら利用する方式に変更するも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西日本電信電話株式会社（西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2021-2</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継交換機、加入者交換機、番号案内装置及び番号案内データベースを用いて、番号案内サービスの提供及び当該サービスと他事業者との相互接続を実現する機能について、当社が設置する番号案内データベースを自ら利用するとともに特定端末系事業者が設置する番号案内データベースを相互接続で利用する方式から、特定端末系事業者が設置する番号案内データベースのみを相互接続で利用する方式に変更するもの。</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42330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663</Words>
  <Application>Microsoft Office PowerPoint</Application>
  <PresentationFormat>画面に合わせる (4:3)</PresentationFormat>
  <Paragraphs>41</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游ゴシック Light</vt:lpstr>
      <vt:lpstr>Arial</vt:lpstr>
      <vt:lpstr>Wingdings</vt:lpstr>
      <vt:lpstr>1_Office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210806</dc:subject>
  <dc:creator/>
  <cp:lastModifiedBy/>
  <dcterms:created xsi:type="dcterms:W3CDTF">2021-08-06T03:08:43Z</dcterms:created>
  <dcterms:modified xsi:type="dcterms:W3CDTF">2021-08-06T03:09:09Z</dcterms:modified>
</cp:coreProperties>
</file>